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334" r:id="rId3"/>
    <p:sldId id="335" r:id="rId4"/>
    <p:sldId id="340" r:id="rId5"/>
    <p:sldId id="336" r:id="rId6"/>
    <p:sldId id="338" r:id="rId7"/>
  </p:sldIdLst>
  <p:sldSz cx="9144000" cy="6858000" type="screen4x3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rélie LARTILLIER" initials="AL" lastIdx="2" clrIdx="0">
    <p:extLst>
      <p:ext uri="{19B8F6BF-5375-455C-9EA6-DF929625EA0E}">
        <p15:presenceInfo xmlns:p15="http://schemas.microsoft.com/office/powerpoint/2012/main" userId="Aurélie LARTILLI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4799"/>
    <a:srgbClr val="CFD5EA"/>
    <a:srgbClr val="E9EBF5"/>
    <a:srgbClr val="0091DA"/>
    <a:srgbClr val="6D91D1"/>
    <a:srgbClr val="65A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74"/>
  </p:normalViewPr>
  <p:slideViewPr>
    <p:cSldViewPr snapToGrid="0" snapToObjects="1">
      <p:cViewPr varScale="1">
        <p:scale>
          <a:sx n="88" d="100"/>
          <a:sy n="88" d="100"/>
        </p:scale>
        <p:origin x="62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BF64BDE6-6119-3041-B1FD-3FE283E7DB3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5939" y="1544140"/>
            <a:ext cx="5532120" cy="2387600"/>
          </a:xfrm>
        </p:spPr>
        <p:txBody>
          <a:bodyPr anchor="b">
            <a:normAutofit/>
          </a:bodyPr>
          <a:lstStyle>
            <a:lvl1pPr algn="ctr">
              <a:defRPr sz="5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68228" y="4120060"/>
            <a:ext cx="5007543" cy="1505238"/>
          </a:xfrm>
        </p:spPr>
        <p:txBody>
          <a:bodyPr>
            <a:normAutofit/>
          </a:bodyPr>
          <a:lstStyle>
            <a:lvl1pPr marL="0" indent="0" algn="ctr">
              <a:buNone/>
              <a:defRPr sz="30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1D448-6DF5-A948-BAD3-90043B48938E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C9DA-A229-7245-9820-6AADF920BE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409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1D448-6DF5-A948-BAD3-90043B48938E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C9DA-A229-7245-9820-6AADF920BE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5676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1D448-6DF5-A948-BAD3-90043B48938E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C9DA-A229-7245-9820-6AADF920BE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285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1D448-6DF5-A948-BAD3-90043B48938E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C9DA-A229-7245-9820-6AADF920BE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50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1D448-6DF5-A948-BAD3-90043B48938E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C9DA-A229-7245-9820-6AADF920BE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1423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1D448-6DF5-A948-BAD3-90043B48938E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C9DA-A229-7245-9820-6AADF920BE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3896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1D448-6DF5-A948-BAD3-90043B48938E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C9DA-A229-7245-9820-6AADF920BE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7496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1D448-6DF5-A948-BAD3-90043B48938E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C9DA-A229-7245-9820-6AADF920BE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885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1D448-6DF5-A948-BAD3-90043B48938E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C9DA-A229-7245-9820-6AADF920BE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5946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1D448-6DF5-A948-BAD3-90043B48938E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C9DA-A229-7245-9820-6AADF920BE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2154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1D448-6DF5-A948-BAD3-90043B48938E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C9DA-A229-7245-9820-6AADF920BE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6411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84E983B-60E8-364C-9348-DFA7B1B038D6}"/>
              </a:ext>
            </a:extLst>
          </p:cNvPr>
          <p:cNvSpPr/>
          <p:nvPr userDrawn="1"/>
        </p:nvSpPr>
        <p:spPr>
          <a:xfrm>
            <a:off x="8515350" y="6440454"/>
            <a:ext cx="628649" cy="232843"/>
          </a:xfrm>
          <a:prstGeom prst="rect">
            <a:avLst/>
          </a:prstGeom>
          <a:solidFill>
            <a:srgbClr val="0147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30373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665171"/>
            <a:ext cx="7886700" cy="4511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1D448-6DF5-A948-BAD3-90043B48938E}" type="datetimeFigureOut">
              <a:rPr lang="fr-FR" smtClean="0"/>
              <a:t>27/02/2023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01915" y="63659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A79C9DA-A229-7245-9820-6AADF920BE8E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FDFE1B9-76B4-974C-AF38-8740DBC9D59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75060" y="6246111"/>
            <a:ext cx="1568918" cy="465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01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200" b="1" kern="1200">
          <a:solidFill>
            <a:srgbClr val="014799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65A5F3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14799"/>
        </a:buClr>
        <a:buFont typeface="Arial" panose="020B0604020202020204" pitchFamily="34" charset="0"/>
        <a:buChar char="•"/>
        <a:defRPr sz="24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14799"/>
        </a:buClr>
        <a:buFont typeface="Arial" panose="020B0604020202020204" pitchFamily="34" charset="0"/>
        <a:buChar char="•"/>
        <a:defRPr sz="20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14799"/>
        </a:buClr>
        <a:buFont typeface="Arial" panose="020B0604020202020204" pitchFamily="34" charset="0"/>
        <a:buChar char="•"/>
        <a:defRPr sz="18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14799"/>
        </a:buClr>
        <a:buFont typeface="Arial" panose="020B0604020202020204" pitchFamily="34" charset="0"/>
        <a:buChar char="•"/>
        <a:defRPr sz="18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9B9091-D04A-5945-9DD7-0869DCE9F4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1886" y="3914704"/>
            <a:ext cx="8412480" cy="1053336"/>
          </a:xfrm>
        </p:spPr>
        <p:txBody>
          <a:bodyPr>
            <a:normAutofit fontScale="90000"/>
          </a:bodyPr>
          <a:lstStyle/>
          <a:p>
            <a:r>
              <a:rPr lang="fr-FR" sz="4400" dirty="0" smtClean="0"/>
              <a:t>LES FONDS EUROPEENS</a:t>
            </a:r>
            <a:br>
              <a:rPr lang="fr-FR" sz="4400" dirty="0" smtClean="0"/>
            </a:br>
            <a:r>
              <a:rPr lang="fr-FR" sz="4400" dirty="0" smtClean="0"/>
              <a:t>Programme régional FEDER</a:t>
            </a:r>
            <a:r>
              <a:rPr lang="fr-FR" sz="4400" dirty="0" smtClean="0"/>
              <a:t/>
            </a:r>
            <a:br>
              <a:rPr lang="fr-FR" sz="4400" dirty="0" smtClean="0"/>
            </a:br>
            <a:r>
              <a:rPr lang="fr-FR" sz="4400" dirty="0" smtClean="0"/>
              <a:t/>
            </a:r>
            <a:br>
              <a:rPr lang="fr-FR" sz="4400" dirty="0" smtClean="0"/>
            </a:br>
            <a:r>
              <a:rPr lang="fr-FR" sz="4400" dirty="0" smtClean="0"/>
              <a:t>Types d’actions ouverts aux collectivités territoriales</a:t>
            </a:r>
            <a:endParaRPr lang="fr-FR" sz="2800" i="1" dirty="0"/>
          </a:p>
        </p:txBody>
      </p:sp>
    </p:spTree>
    <p:extLst>
      <p:ext uri="{BB962C8B-B14F-4D97-AF65-F5344CB8AC3E}">
        <p14:creationId xmlns:p14="http://schemas.microsoft.com/office/powerpoint/2010/main" val="2904533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Espace réservé du contenu 2"/>
          <p:cNvSpPr txBox="1">
            <a:spLocks/>
          </p:cNvSpPr>
          <p:nvPr/>
        </p:nvSpPr>
        <p:spPr>
          <a:xfrm>
            <a:off x="360727" y="500331"/>
            <a:ext cx="8523214" cy="7580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14799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65A5F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600"/>
              </a:spcAft>
              <a:buNone/>
            </a:pPr>
            <a:r>
              <a:rPr lang="fr-FR" sz="1800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PROGRAMME OPERATIONNEL FEDER FSE 2021-2027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fr-FR" sz="1800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843 M d’€ pour la Région Auvergne Rhône Alpes</a:t>
            </a:r>
            <a:endParaRPr lang="fr-FR" sz="1800" b="1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7" name="Espace réservé du contenu 2"/>
          <p:cNvSpPr txBox="1">
            <a:spLocks/>
          </p:cNvSpPr>
          <p:nvPr/>
        </p:nvSpPr>
        <p:spPr>
          <a:xfrm>
            <a:off x="360727" y="1567542"/>
            <a:ext cx="8523214" cy="46503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65A5F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600"/>
              </a:spcAft>
              <a:buNone/>
            </a:pPr>
            <a:r>
              <a:rPr lang="fr-FR" sz="16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fr-FR" sz="1600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9 priorités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r-FR" sz="1600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Priorité 1</a:t>
            </a:r>
            <a:r>
              <a:rPr lang="fr-FR" sz="16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: Recherche et Numérique : 254 M d’€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r-FR" sz="1600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Priorité 2</a:t>
            </a:r>
            <a:r>
              <a:rPr lang="fr-FR" sz="16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: Environnement, Energie : 213 M d’€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r-FR" sz="16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Priorité 3 : Connectivité numérique (ne concerne que l’Auvergne)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r-FR" sz="1600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Priorité 4</a:t>
            </a:r>
            <a:r>
              <a:rPr lang="fr-FR" sz="16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: Tourisme/Santé 33M€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r-FR" sz="1600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Priorité 5 </a:t>
            </a:r>
            <a:r>
              <a:rPr lang="fr-FR" sz="16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: Approches territoriales : 51 M d’€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r-FR" sz="16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Priorité 6 : Rhône/Saône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r-FR" sz="16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Priorité 7 : Massif Central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r-FR" sz="1600" i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Priorité 8 </a:t>
            </a:r>
            <a:r>
              <a:rPr lang="fr-FR" sz="16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: Formation, emploi, création, orientation, santé : 135 M d’€ (FSE)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r-FR" sz="1600" i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Priorité 9 </a:t>
            </a:r>
            <a:r>
              <a:rPr lang="fr-FR" sz="16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: Fonds pour une transition juste : 77 M d’€</a:t>
            </a:r>
            <a:endParaRPr lang="fr-FR" sz="1600" i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899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/>
          <p:cNvSpPr txBox="1">
            <a:spLocks/>
          </p:cNvSpPr>
          <p:nvPr/>
        </p:nvSpPr>
        <p:spPr>
          <a:xfrm>
            <a:off x="360727" y="195531"/>
            <a:ext cx="8523214" cy="7580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14799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65A5F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600"/>
              </a:spcAft>
              <a:buNone/>
            </a:pPr>
            <a:r>
              <a:rPr lang="fr-FR" sz="1800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Priorité 1 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fr-FR" sz="1800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Recherche, Innovation, Numérique, Compétitivité et </a:t>
            </a:r>
            <a:r>
              <a:rPr lang="fr-FR" sz="1800" b="1" u="sng" dirty="0" err="1" smtClean="0">
                <a:solidFill>
                  <a:schemeClr val="tx1"/>
                </a:solidFill>
                <a:latin typeface="Century Gothic" panose="020B0502020202020204" pitchFamily="34" charset="0"/>
              </a:rPr>
              <a:t>ré-industrialisation</a:t>
            </a:r>
            <a:endParaRPr lang="fr-FR" sz="1800" b="1" u="sng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Espace réservé du contenu 2"/>
          <p:cNvSpPr txBox="1">
            <a:spLocks/>
          </p:cNvSpPr>
          <p:nvPr/>
        </p:nvSpPr>
        <p:spPr>
          <a:xfrm>
            <a:off x="360727" y="1140823"/>
            <a:ext cx="8523214" cy="33615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65A5F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600"/>
              </a:spcAft>
              <a:buNone/>
            </a:pPr>
            <a:endParaRPr lang="fr-FR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0" indent="0" algn="ctr">
              <a:spcAft>
                <a:spcPts val="600"/>
              </a:spcAft>
              <a:buNone/>
            </a:pPr>
            <a:endParaRPr lang="fr-FR" sz="1200" b="1" u="sng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0" indent="0" algn="ctr">
              <a:spcAft>
                <a:spcPts val="600"/>
              </a:spcAft>
              <a:buNone/>
            </a:pPr>
            <a:r>
              <a:rPr lang="fr-FR" sz="1200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SERVICES ET USAGES NUMERIQUES</a:t>
            </a:r>
          </a:p>
          <a:p>
            <a:pPr marL="0" indent="0" algn="ctr">
              <a:spcAft>
                <a:spcPts val="600"/>
              </a:spcAft>
              <a:buNone/>
            </a:pPr>
            <a:endParaRPr lang="fr-FR" sz="1200" b="1" u="sng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fr-FR" sz="1200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Types d’action 1.1.2.1</a:t>
            </a:r>
            <a:r>
              <a:rPr lang="fr-FR" sz="12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Transformation digitale des entreprises - </a:t>
            </a:r>
            <a:r>
              <a:rPr lang="fr-FR" sz="1200" b="1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Fonctionne par Appel à projet (AAP) et au fil de</a:t>
            </a:r>
            <a:r>
              <a:rPr lang="fr-FR" sz="12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l’eau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r-FR" sz="12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Types </a:t>
            </a:r>
            <a:r>
              <a:rPr lang="fr-FR" sz="1200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d’action 1.1.2.2</a:t>
            </a:r>
            <a:r>
              <a:rPr lang="fr-FR" sz="12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 Services Numériques - </a:t>
            </a:r>
            <a:r>
              <a:rPr lang="fr-FR" sz="1200" b="1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Fonctionne </a:t>
            </a:r>
            <a:r>
              <a:rPr lang="fr-FR" sz="12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par Appel à projet (AAP) et au fil de l’eau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r-FR" sz="1200" u="sng" dirty="0">
                <a:solidFill>
                  <a:schemeClr val="tx1"/>
                </a:solidFill>
                <a:latin typeface="Century Gothic" panose="020B0502020202020204" pitchFamily="34" charset="0"/>
              </a:rPr>
              <a:t>Projets finançables</a:t>
            </a:r>
            <a:endParaRPr lang="fr-FR" sz="12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buFontTx/>
              <a:buChar char="-"/>
            </a:pPr>
            <a:r>
              <a:rPr lang="fr-FR" sz="1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Le </a:t>
            </a:r>
            <a:r>
              <a:rPr lang="fr-FR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développement, études et mise en </a:t>
            </a:r>
            <a:r>
              <a:rPr lang="fr-FR" sz="12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oeuvre</a:t>
            </a:r>
            <a:r>
              <a:rPr lang="fr-FR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 de guichets de service régional, départemental </a:t>
            </a:r>
            <a:r>
              <a:rPr lang="fr-FR" sz="1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ou local </a:t>
            </a:r>
            <a:r>
              <a:rPr lang="fr-FR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permettant de rassembler l’offre de service d’un territoire</a:t>
            </a:r>
            <a:r>
              <a:rPr lang="fr-FR" sz="1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fr-FR" sz="1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Le </a:t>
            </a:r>
            <a:r>
              <a:rPr lang="fr-FR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développement des pratiques numériques visant la transformation digitale des </a:t>
            </a:r>
            <a:r>
              <a:rPr lang="fr-FR" sz="1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administrations publiques </a:t>
            </a:r>
            <a:r>
              <a:rPr lang="fr-FR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(télétravail, adaptation du système d’information de pilotage et de gestion </a:t>
            </a:r>
            <a:r>
              <a:rPr lang="fr-FR" sz="1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de l’administration</a:t>
            </a:r>
            <a:r>
              <a:rPr lang="fr-FR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, protection digitale des usagers, agents et du patrimoine, amélioration de </a:t>
            </a:r>
            <a:r>
              <a:rPr lang="fr-FR" sz="1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la relation </a:t>
            </a:r>
            <a:r>
              <a:rPr lang="fr-FR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administration publique-agents, </a:t>
            </a:r>
            <a:r>
              <a:rPr lang="fr-FR" sz="12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cybersécurité</a:t>
            </a:r>
            <a:r>
              <a:rPr lang="fr-FR" sz="1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)</a:t>
            </a:r>
          </a:p>
          <a:p>
            <a:pPr marL="0" indent="0">
              <a:buNone/>
            </a:pPr>
            <a:endParaRPr lang="fr-FR" sz="12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0" indent="0">
              <a:spcAft>
                <a:spcPts val="600"/>
              </a:spcAft>
              <a:buNone/>
            </a:pPr>
            <a:endParaRPr lang="fr-FR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360727" y="4689605"/>
            <a:ext cx="8523214" cy="14063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65A5F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600"/>
              </a:spcAft>
              <a:buNone/>
            </a:pPr>
            <a:endParaRPr lang="fr-FR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0" indent="0" algn="ctr">
              <a:spcAft>
                <a:spcPts val="600"/>
              </a:spcAft>
              <a:buNone/>
            </a:pPr>
            <a:endParaRPr lang="fr-FR" sz="1200" b="1" u="sng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0" indent="0" algn="ctr">
              <a:spcAft>
                <a:spcPts val="600"/>
              </a:spcAft>
              <a:buNone/>
            </a:pPr>
            <a:r>
              <a:rPr lang="fr-FR" sz="1200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COMPETITIVITE DES PME</a:t>
            </a:r>
          </a:p>
          <a:p>
            <a:pPr marL="0" indent="0" algn="ctr">
              <a:spcAft>
                <a:spcPts val="600"/>
              </a:spcAft>
              <a:buNone/>
            </a:pPr>
            <a:endParaRPr lang="fr-FR" sz="1200" b="1" u="sng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fr-FR" sz="1200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Types d’action 1.1.3.2</a:t>
            </a:r>
            <a:r>
              <a:rPr lang="fr-FR" sz="12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Soutenir le développement des PME  - </a:t>
            </a:r>
            <a:r>
              <a:rPr lang="fr-FR" sz="1200" b="1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Fonctionne par Appel à projet (AAP) et au fil de l’eau</a:t>
            </a:r>
          </a:p>
          <a:p>
            <a:pPr marL="0" indent="0">
              <a:spcAft>
                <a:spcPts val="600"/>
              </a:spcAft>
              <a:buNone/>
            </a:pPr>
            <a:endParaRPr lang="fr-FR" sz="12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0" indent="0">
              <a:spcAft>
                <a:spcPts val="600"/>
              </a:spcAft>
              <a:buNone/>
            </a:pPr>
            <a:endParaRPr lang="fr-FR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97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/>
          <p:cNvSpPr txBox="1">
            <a:spLocks/>
          </p:cNvSpPr>
          <p:nvPr/>
        </p:nvSpPr>
        <p:spPr>
          <a:xfrm>
            <a:off x="360727" y="404537"/>
            <a:ext cx="8523214" cy="7580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14799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65A5F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600"/>
              </a:spcAft>
              <a:buNone/>
            </a:pPr>
            <a:r>
              <a:rPr lang="fr-FR" sz="1800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Priorité 2 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fr-FR" sz="1800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Transition énergétique et environnement</a:t>
            </a:r>
          </a:p>
        </p:txBody>
      </p:sp>
      <p:sp>
        <p:nvSpPr>
          <p:cNvPr id="3" name="Espace réservé du contenu 2"/>
          <p:cNvSpPr txBox="1">
            <a:spLocks/>
          </p:cNvSpPr>
          <p:nvPr/>
        </p:nvSpPr>
        <p:spPr>
          <a:xfrm>
            <a:off x="360727" y="1439760"/>
            <a:ext cx="8523214" cy="39856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65A5F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600"/>
              </a:spcAft>
              <a:buNone/>
            </a:pPr>
            <a:endParaRPr lang="fr-FR" sz="1200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0" indent="0" algn="ctr">
              <a:spcAft>
                <a:spcPts val="600"/>
              </a:spcAft>
              <a:buNone/>
            </a:pPr>
            <a:endParaRPr lang="fr-FR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0" indent="0" algn="ctr">
              <a:spcAft>
                <a:spcPts val="600"/>
              </a:spcAft>
              <a:buNone/>
            </a:pPr>
            <a:endParaRPr lang="fr-FR" sz="1400" b="1" u="sng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0" indent="0" algn="ctr">
              <a:spcAft>
                <a:spcPts val="600"/>
              </a:spcAft>
              <a:buNone/>
            </a:pPr>
            <a:r>
              <a:rPr lang="fr-FR" sz="1600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EFFICACITE ENERGETIQUE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r-FR" sz="1600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Types d’action 2.2.1.2</a:t>
            </a:r>
            <a:r>
              <a:rPr lang="fr-FR" sz="16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Bâtiments tertiaires publics - </a:t>
            </a:r>
            <a:r>
              <a:rPr lang="fr-FR" sz="1600" b="1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Fonctionne par Appel à projet (AAP)</a:t>
            </a:r>
            <a:endParaRPr lang="fr-FR" sz="1600" b="1" u="sng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fr-FR" sz="1600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Projets finançables</a:t>
            </a:r>
            <a:endParaRPr lang="fr-FR" sz="1600" i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buFontTx/>
              <a:buChar char="-"/>
            </a:pPr>
            <a:r>
              <a:rPr lang="fr-FR" sz="16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Les projets de réhabilitation énergétique et de construction de bâtiments tertiaires publics hors bâtiments sportifs (piscine, gymnase…), de loisirs, touristiques, culturels, de santé, de service à la population et d’hébergement,</a:t>
            </a:r>
          </a:p>
          <a:p>
            <a:pPr>
              <a:buFontTx/>
              <a:buChar char="-"/>
            </a:pPr>
            <a:r>
              <a:rPr lang="fr-FR" sz="16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Les projets de réhabilitation énergétique et de construction de bâtiments d’éducation et d’enseignement supérieur : écoles, collèges, lycées, universités, (y compris internat, logement de fonction et gymnase intégrés au site).</a:t>
            </a:r>
            <a:endParaRPr lang="fr-FR" sz="1600" i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buFontTx/>
              <a:buChar char="-"/>
            </a:pPr>
            <a:endParaRPr lang="fr-FR" sz="12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buFontTx/>
              <a:buChar char="-"/>
            </a:pPr>
            <a:endParaRPr lang="fr-FR" sz="1200" i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buFontTx/>
              <a:buChar char="-"/>
            </a:pPr>
            <a:endParaRPr lang="fr-FR" sz="1200" i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0" indent="0">
              <a:spcAft>
                <a:spcPts val="600"/>
              </a:spcAft>
              <a:buNone/>
            </a:pPr>
            <a:endParaRPr lang="fr-FR" sz="12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098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/>
          <p:cNvSpPr txBox="1">
            <a:spLocks/>
          </p:cNvSpPr>
          <p:nvPr/>
        </p:nvSpPr>
        <p:spPr>
          <a:xfrm>
            <a:off x="360727" y="178114"/>
            <a:ext cx="8523214" cy="7580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14799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65A5F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600"/>
              </a:spcAft>
              <a:buNone/>
            </a:pPr>
            <a:r>
              <a:rPr lang="fr-FR" sz="1800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Priorité 2 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fr-FR" sz="1800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Transition énergétique et environnement</a:t>
            </a:r>
          </a:p>
        </p:txBody>
      </p:sp>
      <p:sp>
        <p:nvSpPr>
          <p:cNvPr id="3" name="Espace réservé du contenu 2"/>
          <p:cNvSpPr txBox="1">
            <a:spLocks/>
          </p:cNvSpPr>
          <p:nvPr/>
        </p:nvSpPr>
        <p:spPr>
          <a:xfrm>
            <a:off x="364403" y="1001486"/>
            <a:ext cx="8523214" cy="559090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65A5F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600"/>
              </a:spcAft>
              <a:buNone/>
            </a:pPr>
            <a:endParaRPr lang="fr-FR" sz="1200" b="1" u="sng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0" indent="0" algn="ctr">
              <a:spcAft>
                <a:spcPts val="600"/>
              </a:spcAft>
              <a:buNone/>
            </a:pPr>
            <a:endParaRPr lang="fr-FR" sz="1200" b="1" u="sng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0" indent="0" algn="ctr">
              <a:spcAft>
                <a:spcPts val="600"/>
              </a:spcAft>
              <a:buNone/>
            </a:pPr>
            <a:r>
              <a:rPr lang="fr-FR" sz="1200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ENERGIES RENOUVELABLES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r-FR" sz="1200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Types d’action 2.2.2.1</a:t>
            </a:r>
            <a:r>
              <a:rPr lang="fr-FR" sz="12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Développer les énergies renouvelables – </a:t>
            </a:r>
            <a:r>
              <a:rPr lang="fr-FR" sz="1200" b="1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Au fil de l’eau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r-FR" sz="1200" u="sng" dirty="0">
                <a:solidFill>
                  <a:schemeClr val="tx1"/>
                </a:solidFill>
                <a:latin typeface="Century Gothic" panose="020B0502020202020204" pitchFamily="34" charset="0"/>
              </a:rPr>
              <a:t>Projets finançables</a:t>
            </a:r>
            <a:endParaRPr lang="fr-FR" sz="12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fr-FR" sz="1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Création </a:t>
            </a:r>
            <a:r>
              <a:rPr lang="fr-FR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d’unités de méthanisation territoriales qui valorisent le biogaz </a:t>
            </a:r>
            <a:r>
              <a:rPr lang="fr-FR" sz="1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par cogénération </a:t>
            </a:r>
            <a:r>
              <a:rPr lang="fr-FR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ou injection de </a:t>
            </a:r>
            <a:r>
              <a:rPr lang="fr-FR" sz="12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biométhane</a:t>
            </a:r>
            <a:r>
              <a:rPr lang="fr-FR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 dans les réseaux de gaz naturel (ex : valorisant les boues </a:t>
            </a:r>
            <a:r>
              <a:rPr lang="fr-FR" sz="1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de stations </a:t>
            </a:r>
            <a:r>
              <a:rPr lang="fr-FR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d’épuration, les </a:t>
            </a:r>
            <a:r>
              <a:rPr lang="fr-FR" sz="12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biodéchets</a:t>
            </a:r>
            <a:r>
              <a:rPr lang="fr-FR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 du territoire provenant </a:t>
            </a:r>
            <a:r>
              <a:rPr lang="fr-FR" sz="1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des collectivités</a:t>
            </a:r>
            <a:r>
              <a:rPr lang="fr-FR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, des </a:t>
            </a:r>
            <a:r>
              <a:rPr lang="fr-FR" sz="1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industries agroalimentaires</a:t>
            </a:r>
            <a:r>
              <a:rPr lang="fr-FR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, de la restauration collective en complément de déchets agricoles… </a:t>
            </a:r>
            <a:r>
              <a:rPr lang="fr-FR" sz="1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).</a:t>
            </a:r>
          </a:p>
          <a:p>
            <a:pPr marL="0" indent="0">
              <a:buNone/>
            </a:pPr>
            <a:endParaRPr lang="fr-FR" sz="1200" i="1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fr-FR" sz="12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Types d’action </a:t>
            </a:r>
            <a:r>
              <a:rPr lang="fr-FR" sz="1200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2.2.2.2 </a:t>
            </a:r>
            <a:r>
              <a:rPr lang="fr-FR" sz="12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Appuyer les projets expérimentaux en matière énergétique</a:t>
            </a:r>
            <a:r>
              <a:rPr lang="fr-FR" sz="12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fr-FR" sz="1200" b="1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 Au </a:t>
            </a:r>
            <a:r>
              <a:rPr lang="fr-FR" sz="12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fil de </a:t>
            </a:r>
            <a:r>
              <a:rPr lang="fr-FR" sz="1200" b="1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l’eau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r-FR" sz="1200" u="sng" dirty="0">
                <a:solidFill>
                  <a:schemeClr val="tx1"/>
                </a:solidFill>
                <a:latin typeface="Century Gothic" panose="020B0502020202020204" pitchFamily="34" charset="0"/>
              </a:rPr>
              <a:t>Projets </a:t>
            </a:r>
            <a:r>
              <a:rPr lang="fr-FR" sz="1200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finançables</a:t>
            </a:r>
            <a:endParaRPr lang="fr-FR" sz="1200" dirty="0"/>
          </a:p>
          <a:p>
            <a:pPr>
              <a:spcAft>
                <a:spcPts val="600"/>
              </a:spcAft>
              <a:buFontTx/>
              <a:buChar char="-"/>
            </a:pPr>
            <a:r>
              <a:rPr lang="fr-FR" sz="1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Des </a:t>
            </a:r>
            <a:r>
              <a:rPr lang="fr-FR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projets innovants de stockage et de convergence entre vecteurs énergétiques (électricité / hydrogène / méthane/ thermique, …) </a:t>
            </a:r>
            <a:endParaRPr lang="fr-FR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spcAft>
                <a:spcPts val="600"/>
              </a:spcAft>
              <a:buFontTx/>
              <a:buChar char="-"/>
            </a:pPr>
            <a:r>
              <a:rPr lang="fr-FR" sz="1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Des </a:t>
            </a:r>
            <a:r>
              <a:rPr lang="fr-FR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projets de captage durable et valorisation économique du CO2 fatal (notamment issu de l’épuration de biogaz) ou du CO2 biogénique afin de contribuer à la lutte contre le réchauffement climatique et participer à l’écologie industrielle </a:t>
            </a:r>
            <a:endParaRPr lang="fr-FR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spcAft>
                <a:spcPts val="600"/>
              </a:spcAft>
              <a:buFontTx/>
              <a:buChar char="-"/>
            </a:pPr>
            <a:r>
              <a:rPr lang="fr-FR" sz="1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La </a:t>
            </a:r>
            <a:r>
              <a:rPr lang="fr-FR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production et les usages des gaz verts (</a:t>
            </a:r>
            <a:r>
              <a:rPr lang="fr-FR" sz="12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syngas</a:t>
            </a:r>
            <a:r>
              <a:rPr lang="fr-FR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fr-FR" sz="12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méthanation</a:t>
            </a:r>
            <a:r>
              <a:rPr lang="fr-FR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 du CO2 …) </a:t>
            </a:r>
            <a:endParaRPr lang="fr-FR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spcAft>
                <a:spcPts val="600"/>
              </a:spcAft>
              <a:buFontTx/>
              <a:buChar char="-"/>
            </a:pPr>
            <a:r>
              <a:rPr lang="fr-FR" sz="1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Des </a:t>
            </a:r>
            <a:r>
              <a:rPr lang="fr-FR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projets de boucles locales énergétiques (modèles économiques en circuit court) pour une meilleure appropriation des questions énergétiques au niveau local. Une maille supérieure à celle du bâtiment unique sera à privilégier (notions de communauté énergétique, smart territoire, …) </a:t>
            </a:r>
            <a:endParaRPr lang="fr-FR" sz="1200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spcAft>
                <a:spcPts val="600"/>
              </a:spcAft>
              <a:buFontTx/>
              <a:buChar char="-"/>
            </a:pPr>
            <a:r>
              <a:rPr lang="fr-FR" sz="1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Des </a:t>
            </a:r>
            <a:r>
              <a:rPr lang="fr-FR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projets de déploiement de réseaux intelligents (smart </a:t>
            </a:r>
            <a:r>
              <a:rPr lang="fr-FR" sz="12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grids</a:t>
            </a:r>
            <a:r>
              <a:rPr lang="fr-FR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) pouvant coupler différents vecteurs énergétiques et tester des solutions de flexibilité (y compris en lien avec la </a:t>
            </a:r>
            <a:r>
              <a:rPr lang="fr-FR" sz="1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mobilité)</a:t>
            </a:r>
            <a:endParaRPr lang="fr-FR" sz="1200" dirty="0">
              <a:solidFill>
                <a:schemeClr val="tx1"/>
              </a:solidFill>
            </a:endParaRPr>
          </a:p>
          <a:p>
            <a:pPr marL="0" indent="0">
              <a:spcAft>
                <a:spcPts val="600"/>
              </a:spcAft>
              <a:buNone/>
            </a:pPr>
            <a:endParaRPr lang="fr-FR" sz="1200" i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0" indent="0">
              <a:spcAft>
                <a:spcPts val="600"/>
              </a:spcAft>
              <a:buNone/>
            </a:pPr>
            <a:endParaRPr lang="fr-FR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6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/>
          <p:cNvSpPr txBox="1">
            <a:spLocks/>
          </p:cNvSpPr>
          <p:nvPr/>
        </p:nvSpPr>
        <p:spPr>
          <a:xfrm>
            <a:off x="360727" y="160697"/>
            <a:ext cx="8523214" cy="7580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14799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65A5F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600"/>
              </a:spcAft>
              <a:buNone/>
            </a:pPr>
            <a:r>
              <a:rPr lang="fr-FR" sz="1800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Priorité 2 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fr-FR" sz="1800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Transition énergétique et environnement</a:t>
            </a:r>
          </a:p>
        </p:txBody>
      </p:sp>
      <p:sp>
        <p:nvSpPr>
          <p:cNvPr id="10" name="Espace réservé du contenu 2"/>
          <p:cNvSpPr txBox="1">
            <a:spLocks/>
          </p:cNvSpPr>
          <p:nvPr/>
        </p:nvSpPr>
        <p:spPr>
          <a:xfrm>
            <a:off x="346985" y="1114699"/>
            <a:ext cx="8523214" cy="17504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65A5F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600"/>
              </a:spcAft>
              <a:buNone/>
            </a:pPr>
            <a:endParaRPr lang="fr-FR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0" indent="0" algn="ctr">
              <a:spcAft>
                <a:spcPts val="600"/>
              </a:spcAft>
              <a:buNone/>
            </a:pPr>
            <a:endParaRPr lang="fr-FR" sz="1200" b="1" u="sng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0" indent="0" algn="ctr">
              <a:spcAft>
                <a:spcPts val="600"/>
              </a:spcAft>
              <a:buNone/>
            </a:pPr>
            <a:r>
              <a:rPr lang="fr-FR" sz="1200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BIODIVERSITE ET FRICHES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r-FR" sz="1200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Types d’action 2.2.7.1</a:t>
            </a:r>
            <a:r>
              <a:rPr lang="fr-FR" sz="12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Accompagner les actions de préservation et de restauration des infrastructures vertes et bleues - </a:t>
            </a:r>
            <a:r>
              <a:rPr lang="fr-FR" sz="1200" b="1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Fonctionne </a:t>
            </a:r>
            <a:r>
              <a:rPr lang="fr-FR" sz="12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par Appel à projet (AAP) et au fil de l’eau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r-FR" sz="1200" u="sng" dirty="0">
                <a:solidFill>
                  <a:schemeClr val="tx1"/>
                </a:solidFill>
                <a:latin typeface="Century Gothic" panose="020B0502020202020204" pitchFamily="34" charset="0"/>
              </a:rPr>
              <a:t>Projets </a:t>
            </a:r>
            <a:r>
              <a:rPr lang="fr-FR" sz="1200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finançables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r-FR" sz="1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- Des opérations de préservation et de restauration de la trame verte et bleue</a:t>
            </a:r>
            <a:endParaRPr lang="fr-FR" sz="12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0" indent="0" algn="ctr">
              <a:spcAft>
                <a:spcPts val="600"/>
              </a:spcAft>
              <a:buNone/>
            </a:pPr>
            <a:endParaRPr lang="fr-FR" sz="12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0" indent="0">
              <a:spcAft>
                <a:spcPts val="600"/>
              </a:spcAft>
              <a:buNone/>
            </a:pPr>
            <a:endParaRPr lang="fr-FR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Espace réservé du contenu 2"/>
          <p:cNvSpPr txBox="1">
            <a:spLocks/>
          </p:cNvSpPr>
          <p:nvPr/>
        </p:nvSpPr>
        <p:spPr>
          <a:xfrm>
            <a:off x="341273" y="2929838"/>
            <a:ext cx="8523214" cy="7580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14799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65A5F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600"/>
              </a:spcAft>
              <a:buNone/>
            </a:pPr>
            <a:r>
              <a:rPr lang="fr-FR" sz="1800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Priorité 5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fr-FR" sz="1800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Approches territoriales</a:t>
            </a:r>
          </a:p>
        </p:txBody>
      </p:sp>
      <p:sp>
        <p:nvSpPr>
          <p:cNvPr id="12" name="Espace réservé du contenu 2"/>
          <p:cNvSpPr txBox="1">
            <a:spLocks/>
          </p:cNvSpPr>
          <p:nvPr/>
        </p:nvSpPr>
        <p:spPr>
          <a:xfrm>
            <a:off x="360727" y="3760832"/>
            <a:ext cx="8523214" cy="23351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65A5F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1479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600"/>
              </a:spcAft>
              <a:buNone/>
            </a:pPr>
            <a:endParaRPr lang="fr-FR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0" indent="0" algn="ctr">
              <a:spcAft>
                <a:spcPts val="600"/>
              </a:spcAft>
              <a:buNone/>
            </a:pPr>
            <a:endParaRPr lang="fr-FR" sz="1200" b="1" u="sng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0" indent="0" algn="ctr">
              <a:spcAft>
                <a:spcPts val="600"/>
              </a:spcAft>
              <a:buNone/>
            </a:pPr>
            <a:r>
              <a:rPr lang="fr-FR" sz="1200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APPROCHE RURALE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r-FR" sz="1200" b="1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Types d’action 5.5.2.1</a:t>
            </a:r>
            <a:r>
              <a:rPr lang="fr-FR" sz="12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Accompagner les territoires non-urbains fragiles - </a:t>
            </a:r>
            <a:r>
              <a:rPr lang="fr-FR" sz="1200" b="1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Fonctionne </a:t>
            </a:r>
            <a:r>
              <a:rPr lang="fr-FR" sz="12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par Appel à projet (AAP)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r-FR" sz="1200" u="sng" dirty="0">
                <a:solidFill>
                  <a:schemeClr val="tx1"/>
                </a:solidFill>
                <a:latin typeface="Century Gothic" panose="020B0502020202020204" pitchFamily="34" charset="0"/>
              </a:rPr>
              <a:t>Projets </a:t>
            </a:r>
            <a:r>
              <a:rPr lang="fr-FR" sz="1200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finançables</a:t>
            </a:r>
          </a:p>
          <a:p>
            <a:pPr>
              <a:buFontTx/>
              <a:buChar char="-"/>
            </a:pPr>
            <a:r>
              <a:rPr lang="fr-FR" sz="1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Améliorer</a:t>
            </a:r>
            <a:r>
              <a:rPr lang="fr-FR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, revitaliser l’espace public et favoriser la revitalisation des </a:t>
            </a:r>
            <a:r>
              <a:rPr lang="fr-FR" sz="1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communes</a:t>
            </a:r>
            <a:endParaRPr lang="fr-FR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buFontTx/>
              <a:buChar char="-"/>
            </a:pPr>
            <a:r>
              <a:rPr lang="fr-FR" sz="1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Renforcer </a:t>
            </a:r>
            <a:r>
              <a:rPr lang="fr-FR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la sécurité dans les espaces publics </a:t>
            </a:r>
            <a:endParaRPr lang="fr-FR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buFontTx/>
              <a:buChar char="-"/>
            </a:pPr>
            <a:r>
              <a:rPr lang="fr-FR" sz="1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Renforcer </a:t>
            </a:r>
            <a:r>
              <a:rPr lang="fr-FR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l’attractivité des polarités rurales via la valorisation du patrimoine, le financement d’équipements structurants culturels, sportifs, de loisirs, associatifs </a:t>
            </a:r>
          </a:p>
          <a:p>
            <a:pPr marL="0" indent="0">
              <a:spcAft>
                <a:spcPts val="600"/>
              </a:spcAft>
              <a:buNone/>
            </a:pPr>
            <a:endParaRPr lang="fr-FR" sz="12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0" indent="0">
              <a:spcAft>
                <a:spcPts val="600"/>
              </a:spcAft>
              <a:buNone/>
            </a:pPr>
            <a:endParaRPr lang="fr-FR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95602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1" id="{54FA0D0F-5CB8-9747-8C40-0A3417CE463B}" vid="{EB338143-12BF-1F42-AB5E-A2F35747547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Modele_presentation-powerpoint</Template>
  <TotalTime>7646</TotalTime>
  <Words>736</Words>
  <Application>Microsoft Office PowerPoint</Application>
  <PresentationFormat>Affichage à l'écran (4:3)</PresentationFormat>
  <Paragraphs>75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Thème Office</vt:lpstr>
      <vt:lpstr>LES FONDS EUROPEENS Programme régional FEDER  Types d’actions ouverts aux collectivités territoriales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Diane GOMINET</dc:creator>
  <cp:lastModifiedBy>Aurélie LARTILLIER</cp:lastModifiedBy>
  <cp:revision>393</cp:revision>
  <cp:lastPrinted>2023-01-17T16:16:39Z</cp:lastPrinted>
  <dcterms:created xsi:type="dcterms:W3CDTF">2021-09-13T09:56:13Z</dcterms:created>
  <dcterms:modified xsi:type="dcterms:W3CDTF">2023-02-28T07:23:04Z</dcterms:modified>
</cp:coreProperties>
</file>